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1246" r:id="rId2"/>
    <p:sldId id="1247" r:id="rId3"/>
    <p:sldId id="1254" r:id="rId4"/>
    <p:sldId id="1248" r:id="rId5"/>
    <p:sldId id="1249" r:id="rId6"/>
    <p:sldId id="1250" r:id="rId7"/>
    <p:sldId id="1251" r:id="rId8"/>
    <p:sldId id="1218" r:id="rId9"/>
    <p:sldId id="1252" r:id="rId10"/>
    <p:sldId id="1253" r:id="rId11"/>
    <p:sldId id="1255" r:id="rId12"/>
    <p:sldId id="1219" r:id="rId13"/>
    <p:sldId id="1257" r:id="rId14"/>
    <p:sldId id="1258" r:id="rId15"/>
    <p:sldId id="1259" r:id="rId16"/>
    <p:sldId id="1260" r:id="rId17"/>
    <p:sldId id="1256" r:id="rId18"/>
    <p:sldId id="1262" r:id="rId19"/>
    <p:sldId id="1220" r:id="rId20"/>
    <p:sldId id="1263" r:id="rId21"/>
    <p:sldId id="1261" r:id="rId22"/>
    <p:sldId id="1221" r:id="rId23"/>
    <p:sldId id="1222" r:id="rId24"/>
    <p:sldId id="1223" r:id="rId25"/>
    <p:sldId id="1224" r:id="rId26"/>
  </p:sldIdLst>
  <p:sldSz cx="9144000" cy="6858000" type="screen4x3"/>
  <p:notesSz cx="9906000" cy="67945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FF"/>
    <a:srgbClr val="85AEFF"/>
    <a:srgbClr val="6DE850"/>
    <a:srgbClr val="FFFF00"/>
    <a:srgbClr val="FFFF5F"/>
    <a:srgbClr val="996633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4" autoAdjust="0"/>
    <p:restoredTop sz="93772" autoAdjust="0"/>
  </p:normalViewPr>
  <p:slideViewPr>
    <p:cSldViewPr snapToGrid="0" showGuides="1">
      <p:cViewPr>
        <p:scale>
          <a:sx n="100" d="100"/>
          <a:sy n="100" d="100"/>
        </p:scale>
        <p:origin x="-870" y="-174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-768" y="-78"/>
      </p:cViewPr>
      <p:guideLst>
        <p:guide orient="horz" pos="2140"/>
        <p:guide pos="312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0CED0F6-98D8-480F-ABAB-28656046E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7550" y="511175"/>
            <a:ext cx="3395663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9213" y="3227388"/>
            <a:ext cx="7267575" cy="305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F70240F-1C23-4572-B244-598D3288E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823913" y="6643688"/>
            <a:ext cx="522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sz="1200">
                <a:solidFill>
                  <a:schemeClr val="bg1"/>
                </a:solidFill>
                <a:latin typeface="Arial" charset="0"/>
              </a:rPr>
              <a:t>SA-1</a:t>
            </a:r>
            <a:endParaRPr lang="en-US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850900"/>
            <a:ext cx="7678738" cy="1190625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14800" y="2514600"/>
            <a:ext cx="4437063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31BC74-14E4-4709-A105-904F2E1CF906}" type="datetime1">
              <a:rPr lang="en-US"/>
              <a:pPr>
                <a:defRPr/>
              </a:pPr>
              <a:t>3/7/2012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Introduction to Mobile Robotics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0E6713-66F0-4371-A92B-8BBBA89C629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7A34B-0EBD-422F-9DC1-030C6B3AD8E3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6F36-755D-4438-9F00-7D798248F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381000"/>
            <a:ext cx="2105025" cy="5724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167438" cy="5724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C620-CD35-4111-BF0C-8D2FD781DB72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BB6A3-6AB1-4D0D-A40A-102BD9005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381C2-2B82-433A-8050-CD74712FAD88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61B92-66ED-42F6-98B1-123F34162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74060-EBE8-447A-A829-9EE5B90AA26D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62B4F-4704-47CE-AE8C-E95321A0C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306513"/>
            <a:ext cx="41290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675" y="1306513"/>
            <a:ext cx="41290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E3667-451C-4418-AF18-F50CBE8DC3DD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460D-8B35-4207-BEBF-EB8AAEA3F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6DD49-8B48-4B04-9EDD-A0F80B482823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F120-7156-4B4A-B2F2-CE4562353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C4713-B1FE-4619-8691-6443CFEB275E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6F05D-4A57-4631-9A52-82004A957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68510-B3E0-4013-BED5-A64B9FC6B1BE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E7A0A-B010-4969-8303-52D5CCE72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125C9-988B-481B-801D-4CD8DB472F40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225B9-C615-49A9-917E-9B7122E1C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1E5C0-92D2-400C-B6F2-34078602533B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D0D68-7CCC-4A08-81AB-A88FC0A03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enter title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06513"/>
            <a:ext cx="84105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Level 1</a:t>
            </a:r>
            <a:endParaRPr lang="en-US" smtClean="0"/>
          </a:p>
          <a:p>
            <a:pPr lvl="1"/>
            <a:r>
              <a:rPr lang="de-DE" smtClean="0"/>
              <a:t>Level 2</a:t>
            </a:r>
            <a:endParaRPr lang="en-US" smtClean="0"/>
          </a:p>
          <a:p>
            <a:pPr lvl="2"/>
            <a:r>
              <a:rPr lang="de-DE" smtClean="0"/>
              <a:t>Level 3</a:t>
            </a:r>
            <a:endParaRPr lang="en-US" smtClean="0"/>
          </a:p>
          <a:p>
            <a:pPr lvl="3"/>
            <a:r>
              <a:rPr lang="de-DE" smtClean="0"/>
              <a:t>Level 4</a:t>
            </a:r>
            <a:endParaRPr lang="en-US" smtClean="0"/>
          </a:p>
          <a:p>
            <a:pPr lvl="4"/>
            <a:r>
              <a:rPr lang="de-DE" smtClean="0"/>
              <a:t>Level 5</a:t>
            </a:r>
            <a:endParaRPr lang="en-US" smtClean="0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44725" y="6276975"/>
            <a:ext cx="491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5263" y="62865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983FF2DC-DC2B-4C24-B20A-5B2636134649}" type="datetime1">
              <a:rPr lang="en-US"/>
              <a:pPr>
                <a:defRPr/>
              </a:pPr>
              <a:t>3/7/2012</a:t>
            </a:fld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5175" y="6286500"/>
            <a:ext cx="61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2AA5D10B-A948-4A43-AEB8-59F4021BF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cap="none" dirty="0" smtClean="0"/>
              <a:t>EKF and UKF</a:t>
            </a:r>
            <a:endParaRPr lang="en-US" cap="non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Day 24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6F05D-4A57-4631-9A52-82004A95746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10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11" name="Picture 6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6475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6848" y="1219200"/>
            <a:ext cx="2856872" cy="285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due to</a:t>
            </a:r>
          </a:p>
          <a:p>
            <a:pPr algn="ctr"/>
            <a:r>
              <a:rPr lang="en-US" dirty="0" smtClean="0"/>
              <a:t>control noise</a:t>
            </a:r>
          </a:p>
          <a:p>
            <a:pPr algn="ctr"/>
            <a:r>
              <a:rPr lang="en-US" dirty="0" smtClean="0"/>
              <a:t>(large transl.</a:t>
            </a:r>
          </a:p>
          <a:p>
            <a:pPr algn="ctr"/>
            <a:r>
              <a:rPr lang="en-US" dirty="0" smtClean="0"/>
              <a:t>and large</a:t>
            </a:r>
          </a:p>
          <a:p>
            <a:pPr algn="ctr"/>
            <a:r>
              <a:rPr lang="en-US" dirty="0" smtClean="0"/>
              <a:t>rot. noise)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 bwMode="auto">
          <a:xfrm>
            <a:off x="3493720" y="2644206"/>
            <a:ext cx="1764080" cy="57524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-177979"/>
            <a:ext cx="8534400" cy="1200329"/>
          </a:xfrm>
        </p:spPr>
        <p:txBody>
          <a:bodyPr/>
          <a:lstStyle/>
          <a:p>
            <a:r>
              <a:rPr lang="en-US" dirty="0" smtClean="0"/>
              <a:t>EKF Observation Prediction Step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first part of the correction step, the measurement model is used to predict the measurement and its covariance using the predicted state and its covariance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6F05D-4A57-4631-9A52-82004A95746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24577" name="Object 5"/>
          <p:cNvGraphicFramePr>
            <a:graphicFrameLocks noChangeAspect="1"/>
          </p:cNvGraphicFramePr>
          <p:nvPr/>
        </p:nvGraphicFramePr>
        <p:xfrm>
          <a:off x="3348038" y="4232275"/>
          <a:ext cx="2444750" cy="1066800"/>
        </p:xfrm>
        <a:graphic>
          <a:graphicData uri="http://schemas.openxmlformats.org/presentationml/2006/ole">
            <p:oleObj spid="_x0000_s24577" name="Equation" r:id="rId3" imgW="110484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09575" y="1285169"/>
            <a:ext cx="2106667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</a:p>
          <a:p>
            <a:r>
              <a:rPr lang="en-US" dirty="0" smtClean="0"/>
              <a:t>state with</a:t>
            </a:r>
          </a:p>
          <a:p>
            <a:r>
              <a:rPr lang="en-US" dirty="0" smtClean="0"/>
              <a:t>covariance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1462909" y="2713252"/>
            <a:ext cx="556391" cy="19444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657851" y="2013617"/>
            <a:ext cx="2288832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predicted</a:t>
            </a:r>
          </a:p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6753225" y="3441700"/>
            <a:ext cx="49042" cy="177800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13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09575" y="1285169"/>
            <a:ext cx="2229969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predicted</a:t>
            </a:r>
          </a:p>
          <a:p>
            <a:pPr algn="ctr"/>
            <a:r>
              <a:rPr lang="en-US" dirty="0" smtClean="0"/>
              <a:t>state with</a:t>
            </a:r>
          </a:p>
          <a:p>
            <a:pPr algn="ctr"/>
            <a:r>
              <a:rPr lang="en-US" dirty="0" smtClean="0"/>
              <a:t>uncertainty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1524560" y="2713252"/>
            <a:ext cx="494740" cy="19444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838828" y="2013617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</a:p>
          <a:p>
            <a:pPr algn="ctr"/>
            <a:r>
              <a:rPr lang="en-US" dirty="0" smtClean="0"/>
              <a:t>uncertainty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6934202" y="2967724"/>
            <a:ext cx="49042" cy="2251976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14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09575" y="1285169"/>
            <a:ext cx="2106667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</a:p>
          <a:p>
            <a:r>
              <a:rPr lang="en-US" dirty="0" smtClean="0"/>
              <a:t>state with</a:t>
            </a:r>
          </a:p>
          <a:p>
            <a:r>
              <a:rPr lang="en-US" dirty="0" smtClean="0"/>
              <a:t>covariance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1462909" y="2713252"/>
            <a:ext cx="556391" cy="19444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548529" y="1065665"/>
            <a:ext cx="2678938" cy="237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due to</a:t>
            </a:r>
          </a:p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in predicted</a:t>
            </a:r>
          </a:p>
          <a:p>
            <a:pPr algn="ctr"/>
            <a:r>
              <a:rPr lang="en-US" dirty="0" smtClean="0"/>
              <a:t>robot</a:t>
            </a:r>
            <a:r>
              <a:rPr lang="en-US" dirty="0"/>
              <a:t> </a:t>
            </a:r>
            <a:r>
              <a:rPr lang="en-US" dirty="0" smtClean="0"/>
              <a:t>position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6858004" y="3441700"/>
            <a:ext cx="29994" cy="134937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15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09575" y="1285169"/>
            <a:ext cx="2106667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</a:p>
          <a:p>
            <a:r>
              <a:rPr lang="en-US" dirty="0" smtClean="0"/>
              <a:t>state with</a:t>
            </a:r>
          </a:p>
          <a:p>
            <a:r>
              <a:rPr lang="en-US" dirty="0" smtClean="0"/>
              <a:t>covariance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1462909" y="2713252"/>
            <a:ext cx="556391" cy="19444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627944" y="1065665"/>
            <a:ext cx="3853364" cy="237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innovation</a:t>
            </a:r>
          </a:p>
          <a:p>
            <a:pPr algn="ctr"/>
            <a:r>
              <a:rPr lang="en-US" dirty="0" smtClean="0"/>
              <a:t>(difference</a:t>
            </a:r>
          </a:p>
          <a:p>
            <a:pPr algn="ctr"/>
            <a:r>
              <a:rPr lang="en-US" dirty="0" smtClean="0"/>
              <a:t>between</a:t>
            </a:r>
          </a:p>
          <a:p>
            <a:pPr algn="ctr"/>
            <a:r>
              <a:rPr lang="en-US" dirty="0" smtClean="0"/>
              <a:t>predicted and</a:t>
            </a:r>
          </a:p>
          <a:p>
            <a:pPr algn="ctr"/>
            <a:r>
              <a:rPr lang="en-US" dirty="0" smtClean="0"/>
              <a:t>actual observations)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6486525" y="3441700"/>
            <a:ext cx="68101" cy="193992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16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09575" y="1285169"/>
            <a:ext cx="2229969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predicted</a:t>
            </a:r>
          </a:p>
          <a:p>
            <a:pPr algn="ctr"/>
            <a:r>
              <a:rPr lang="en-US" dirty="0" smtClean="0"/>
              <a:t>state with</a:t>
            </a:r>
          </a:p>
          <a:p>
            <a:pPr algn="ctr"/>
            <a:r>
              <a:rPr lang="en-US" dirty="0" smtClean="0"/>
              <a:t>uncertainty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1524560" y="2713252"/>
            <a:ext cx="494740" cy="19444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430891" y="1318292"/>
            <a:ext cx="2876108" cy="19020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</a:p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(large distance</a:t>
            </a:r>
          </a:p>
          <a:p>
            <a:pPr algn="ctr"/>
            <a:r>
              <a:rPr lang="en-US" dirty="0" smtClean="0"/>
              <a:t>uncertainty)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>
            <a:off x="6868945" y="3220351"/>
            <a:ext cx="17630" cy="198982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62668-BF06-4250-B1E4-C66F028E7956}" type="slidenum">
              <a:rPr lang="en-US"/>
              <a:pPr/>
              <a:t>17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Observation Prediction Step</a:t>
            </a:r>
          </a:p>
        </p:txBody>
      </p:sp>
      <p:pic>
        <p:nvPicPr>
          <p:cNvPr id="22534" name="Picture 5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525" y="4008438"/>
            <a:ext cx="3351213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6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9663" y="400843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00250" y="2961569"/>
            <a:ext cx="2288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landmark</a:t>
            </a:r>
          </a:p>
          <a:p>
            <a:pPr algn="ctr"/>
            <a:r>
              <a:rPr lang="en-US" dirty="0" smtClean="0"/>
              <a:t>observation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3143250" y="3915676"/>
            <a:ext cx="1416" cy="82777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09575" y="1285169"/>
            <a:ext cx="2229969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predicted</a:t>
            </a:r>
          </a:p>
          <a:p>
            <a:pPr algn="ctr"/>
            <a:r>
              <a:rPr lang="en-US" dirty="0" smtClean="0"/>
              <a:t>state with</a:t>
            </a:r>
          </a:p>
          <a:p>
            <a:pPr algn="ctr"/>
            <a:r>
              <a:rPr lang="en-US" dirty="0" smtClean="0"/>
              <a:t>uncertainty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 bwMode="auto">
          <a:xfrm>
            <a:off x="1524560" y="2713252"/>
            <a:ext cx="570940" cy="228737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499820" y="1318292"/>
            <a:ext cx="2738250" cy="19020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</a:p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(large bearing</a:t>
            </a:r>
          </a:p>
          <a:p>
            <a:pPr algn="ctr"/>
            <a:r>
              <a:rPr lang="en-US" dirty="0" smtClean="0"/>
              <a:t>uncertainty)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 bwMode="auto">
          <a:xfrm>
            <a:off x="6868945" y="3220351"/>
            <a:ext cx="17630" cy="198982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EKF Correction Step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correction step updates the state estimate using the innovation vector and the measurement prediction uncertainty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6F05D-4A57-4631-9A52-82004A95746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17409" name="Object 5"/>
          <p:cNvGraphicFramePr>
            <a:graphicFrameLocks noChangeAspect="1"/>
          </p:cNvGraphicFramePr>
          <p:nvPr/>
        </p:nvGraphicFramePr>
        <p:xfrm>
          <a:off x="3181350" y="3817938"/>
          <a:ext cx="2781300" cy="1571625"/>
        </p:xfrm>
        <a:graphic>
          <a:graphicData uri="http://schemas.openxmlformats.org/presentationml/2006/ole">
            <p:oleObj spid="_x0000_s17409" name="Equation" r:id="rId3" imgW="125712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57646-E871-47BE-B2EB-2DDCAF7F13B5}" type="slidenum">
              <a:rPr lang="en-US"/>
              <a:pPr/>
              <a:t>19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Correction Step</a:t>
            </a:r>
          </a:p>
        </p:txBody>
      </p:sp>
      <p:pic>
        <p:nvPicPr>
          <p:cNvPr id="23556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98938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6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9025" y="3975100"/>
            <a:ext cx="3336925" cy="2660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17869" y="1065665"/>
            <a:ext cx="3853364" cy="237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innovation</a:t>
            </a:r>
          </a:p>
          <a:p>
            <a:pPr algn="ctr"/>
            <a:r>
              <a:rPr lang="en-US" dirty="0" smtClean="0"/>
              <a:t>(difference</a:t>
            </a:r>
          </a:p>
          <a:p>
            <a:pPr algn="ctr"/>
            <a:r>
              <a:rPr lang="en-US" dirty="0" smtClean="0"/>
              <a:t>between</a:t>
            </a:r>
          </a:p>
          <a:p>
            <a:pPr algn="ctr"/>
            <a:r>
              <a:rPr lang="en-US" dirty="0" smtClean="0"/>
              <a:t>predicted and</a:t>
            </a:r>
          </a:p>
          <a:p>
            <a:pPr algn="ctr"/>
            <a:r>
              <a:rPr lang="en-US" dirty="0" smtClean="0"/>
              <a:t>actual observations)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 bwMode="auto">
          <a:xfrm flipH="1">
            <a:off x="2076450" y="3441700"/>
            <a:ext cx="68101" cy="193992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154938" y="1075190"/>
            <a:ext cx="3313728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innovation scaled</a:t>
            </a:r>
          </a:p>
          <a:p>
            <a:pPr algn="ctr"/>
            <a:r>
              <a:rPr lang="en-US" dirty="0" smtClean="0"/>
              <a:t>and mapped into</a:t>
            </a:r>
          </a:p>
          <a:p>
            <a:pPr algn="ctr"/>
            <a:r>
              <a:rPr lang="en-US" dirty="0" smtClean="0"/>
              <a:t>state space</a:t>
            </a:r>
          </a:p>
        </p:txBody>
      </p:sp>
      <p:cxnSp>
        <p:nvCxnSpPr>
          <p:cNvPr id="12" name="Straight Arrow Connector 11"/>
          <p:cNvCxnSpPr>
            <a:stCxn id="11" idx="2"/>
          </p:cNvCxnSpPr>
          <p:nvPr/>
        </p:nvCxnSpPr>
        <p:spPr bwMode="auto">
          <a:xfrm flipH="1">
            <a:off x="6734178" y="2503273"/>
            <a:ext cx="77624" cy="2487827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EKF and </a:t>
            </a:r>
            <a:r>
              <a:rPr lang="en-US" dirty="0" err="1" smtClean="0"/>
              <a:t>RoboCup</a:t>
            </a:r>
            <a:r>
              <a:rPr lang="en-US" dirty="0" smtClean="0"/>
              <a:t> Soccer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simulation of localization using EKF and 6 landmarks (with known correspondences)</a:t>
            </a:r>
          </a:p>
          <a:p>
            <a:r>
              <a:rPr lang="en-US" sz="2800" dirty="0" smtClean="0"/>
              <a:t>robot travels in a circular arc of length 90cm and rotation 45deg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6F05D-4A57-4631-9A52-82004A95746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2375" y="3260725"/>
            <a:ext cx="4159250" cy="3315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57646-E871-47BE-B2EB-2DDCAF7F13B5}" type="slidenum">
              <a:rPr lang="en-US"/>
              <a:pPr/>
              <a:t>20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Correction Step</a:t>
            </a:r>
          </a:p>
        </p:txBody>
      </p:sp>
      <p:pic>
        <p:nvPicPr>
          <p:cNvPr id="23556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398938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6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9025" y="3975100"/>
            <a:ext cx="3336925" cy="2660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703167" y="1075190"/>
            <a:ext cx="22172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corrected</a:t>
            </a:r>
          </a:p>
          <a:p>
            <a:pPr algn="ctr"/>
            <a:r>
              <a:rPr lang="en-US" dirty="0" smtClean="0"/>
              <a:t>state mean</a:t>
            </a:r>
          </a:p>
        </p:txBody>
      </p:sp>
      <p:cxnSp>
        <p:nvCxnSpPr>
          <p:cNvPr id="12" name="Straight Arrow Connector 11"/>
          <p:cNvCxnSpPr>
            <a:stCxn id="11" idx="2"/>
          </p:cNvCxnSpPr>
          <p:nvPr/>
        </p:nvCxnSpPr>
        <p:spPr bwMode="auto">
          <a:xfrm flipH="1">
            <a:off x="6772276" y="2029297"/>
            <a:ext cx="39529" cy="286655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457015" y="2013617"/>
            <a:ext cx="2229970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corrected</a:t>
            </a:r>
          </a:p>
          <a:p>
            <a:pPr algn="ctr"/>
            <a:r>
              <a:rPr lang="en-US" dirty="0" smtClean="0"/>
              <a:t>state</a:t>
            </a:r>
          </a:p>
          <a:p>
            <a:pPr algn="ctr"/>
            <a:r>
              <a:rPr lang="en-US" dirty="0" smtClean="0"/>
              <a:t>uncertainty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 bwMode="auto">
          <a:xfrm>
            <a:off x="4572000" y="3441700"/>
            <a:ext cx="2076450" cy="138747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57646-E871-47BE-B2EB-2DDCAF7F13B5}" type="slidenum">
              <a:rPr lang="en-US"/>
              <a:pPr/>
              <a:t>21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Correction Step</a:t>
            </a:r>
          </a:p>
        </p:txBody>
      </p:sp>
      <p:pic>
        <p:nvPicPr>
          <p:cNvPr id="23557" name="Picture 4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963" y="2122488"/>
            <a:ext cx="33909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5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1400" y="2111375"/>
            <a:ext cx="3336925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816051-1747-4745-A89B-646F7177F3AC}" type="slidenum">
              <a:rPr lang="en-US"/>
              <a:pPr/>
              <a:t>22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 (1)</a:t>
            </a:r>
          </a:p>
        </p:txBody>
      </p:sp>
      <p:pic>
        <p:nvPicPr>
          <p:cNvPr id="24580" name="Picture 3" descr="true-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8" y="1741488"/>
            <a:ext cx="4410075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4" descr="ekf-10-pat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6288" y="1779588"/>
            <a:ext cx="4410075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99256" y="5537200"/>
            <a:ext cx="1935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motion model</a:t>
            </a:r>
          </a:p>
          <a:p>
            <a:pPr algn="ctr"/>
            <a:r>
              <a:rPr lang="en-US" sz="1800" dirty="0" smtClean="0"/>
              <a:t>estimated path</a:t>
            </a:r>
          </a:p>
        </p:txBody>
      </p:sp>
      <p:cxnSp>
        <p:nvCxnSpPr>
          <p:cNvPr id="7" name="Straight Arrow Connector 6"/>
          <p:cNvCxnSpPr>
            <a:stCxn id="6" idx="0"/>
          </p:cNvCxnSpPr>
          <p:nvPr/>
        </p:nvCxnSpPr>
        <p:spPr bwMode="auto">
          <a:xfrm flipV="1">
            <a:off x="1266829" y="4019550"/>
            <a:ext cx="276221" cy="151765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08890" y="1165225"/>
            <a:ext cx="125867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true path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85935" y="5432425"/>
            <a:ext cx="1786065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landmark</a:t>
            </a:r>
          </a:p>
          <a:p>
            <a:pPr algn="ctr"/>
            <a:r>
              <a:rPr lang="en-US" sz="1800" dirty="0" smtClean="0"/>
              <a:t>measurement</a:t>
            </a:r>
          </a:p>
          <a:p>
            <a:pPr algn="ctr"/>
            <a:r>
              <a:rPr lang="en-US" sz="1800" dirty="0" smtClean="0"/>
              <a:t>event</a:t>
            </a:r>
          </a:p>
        </p:txBody>
      </p:sp>
      <p:cxnSp>
        <p:nvCxnSpPr>
          <p:cNvPr id="12" name="Straight Arrow Connector 11"/>
          <p:cNvCxnSpPr>
            <a:stCxn id="8" idx="2"/>
          </p:cNvCxnSpPr>
          <p:nvPr/>
        </p:nvCxnSpPr>
        <p:spPr bwMode="auto">
          <a:xfrm>
            <a:off x="1038229" y="1506857"/>
            <a:ext cx="514346" cy="2322193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9" idx="0"/>
          </p:cNvCxnSpPr>
          <p:nvPr/>
        </p:nvCxnSpPr>
        <p:spPr bwMode="auto">
          <a:xfrm flipH="1" flipV="1">
            <a:off x="2409825" y="4143375"/>
            <a:ext cx="1269143" cy="128905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099370" y="946150"/>
            <a:ext cx="1497975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initial</a:t>
            </a:r>
          </a:p>
          <a:p>
            <a:pPr algn="ctr"/>
            <a:r>
              <a:rPr lang="en-US" sz="1800" dirty="0" smtClean="0"/>
              <a:t>position</a:t>
            </a:r>
          </a:p>
          <a:p>
            <a:pPr algn="ctr"/>
            <a:r>
              <a:rPr lang="en-US" sz="1800" dirty="0" smtClean="0"/>
              <a:t>uncertainty</a:t>
            </a:r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5743575" y="1897180"/>
            <a:ext cx="104783" cy="195092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215982" y="5432425"/>
            <a:ext cx="1497974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predicted</a:t>
            </a:r>
          </a:p>
          <a:p>
            <a:pPr algn="ctr"/>
            <a:r>
              <a:rPr lang="en-US" sz="1800" dirty="0" smtClean="0"/>
              <a:t>position</a:t>
            </a:r>
          </a:p>
          <a:p>
            <a:pPr algn="ctr"/>
            <a:r>
              <a:rPr lang="en-US" sz="1800" dirty="0" smtClean="0"/>
              <a:t>uncertainty</a:t>
            </a:r>
          </a:p>
        </p:txBody>
      </p:sp>
      <p:cxnSp>
        <p:nvCxnSpPr>
          <p:cNvPr id="26" name="Straight Arrow Connector 25"/>
          <p:cNvCxnSpPr>
            <a:stCxn id="25" idx="0"/>
          </p:cNvCxnSpPr>
          <p:nvPr/>
        </p:nvCxnSpPr>
        <p:spPr bwMode="auto">
          <a:xfrm flipV="1">
            <a:off x="5964969" y="3990975"/>
            <a:ext cx="693006" cy="144145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7082882" y="5441950"/>
            <a:ext cx="1497974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corrected</a:t>
            </a:r>
          </a:p>
          <a:p>
            <a:pPr algn="ctr"/>
            <a:r>
              <a:rPr lang="en-US" sz="1800" dirty="0" smtClean="0"/>
              <a:t>position</a:t>
            </a:r>
          </a:p>
          <a:p>
            <a:pPr algn="ctr"/>
            <a:r>
              <a:rPr lang="en-US" sz="1800" dirty="0" smtClean="0"/>
              <a:t>uncertainty</a:t>
            </a:r>
          </a:p>
        </p:txBody>
      </p:sp>
      <p:cxnSp>
        <p:nvCxnSpPr>
          <p:cNvPr id="30" name="Straight Arrow Connector 29"/>
          <p:cNvCxnSpPr>
            <a:stCxn id="29" idx="0"/>
          </p:cNvCxnSpPr>
          <p:nvPr/>
        </p:nvCxnSpPr>
        <p:spPr bwMode="auto">
          <a:xfrm flipH="1" flipV="1">
            <a:off x="6819900" y="3838575"/>
            <a:ext cx="1011969" cy="160337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619620" y="936625"/>
            <a:ext cx="1334019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EKF</a:t>
            </a:r>
          </a:p>
          <a:p>
            <a:pPr algn="ctr"/>
            <a:r>
              <a:rPr lang="en-US" sz="1800" dirty="0" smtClean="0"/>
              <a:t>estimated</a:t>
            </a:r>
          </a:p>
          <a:p>
            <a:pPr algn="ctr"/>
            <a:r>
              <a:rPr lang="en-US" sz="1800" dirty="0" smtClean="0"/>
              <a:t>path</a:t>
            </a:r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 bwMode="auto">
          <a:xfrm flipH="1">
            <a:off x="6048375" y="1887655"/>
            <a:ext cx="1238255" cy="2122370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AE2A3-A3D3-4C93-AECA-7C5CCCC64CA5}" type="slidenum">
              <a:rPr lang="en-US"/>
              <a:pPr/>
              <a:t>23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 (2)</a:t>
            </a:r>
          </a:p>
        </p:txBody>
      </p:sp>
      <p:pic>
        <p:nvPicPr>
          <p:cNvPr id="25604" name="Picture 3" descr="ek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1525" y="1741488"/>
            <a:ext cx="4410075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 descr="true-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" y="1731963"/>
            <a:ext cx="4410075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45622" y="5765800"/>
            <a:ext cx="725275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same as previous but with greater measurement uncertainty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8E88D1-1A81-457D-BC3A-A714A3F5614C}" type="slidenum">
              <a:rPr lang="en-US"/>
              <a:pPr/>
              <a:t>24</a:t>
            </a:fld>
            <a:endParaRPr lang="en-US"/>
          </a:p>
        </p:txBody>
      </p:sp>
      <p:pic>
        <p:nvPicPr>
          <p:cNvPr id="1267714" name="Picture 2" descr="p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01763"/>
            <a:ext cx="6372225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3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Comparison to GroundTruth</a:t>
            </a:r>
          </a:p>
        </p:txBody>
      </p:sp>
      <p:pic>
        <p:nvPicPr>
          <p:cNvPr id="1267716" name="Picture 4" descr="ekf-10-path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401763"/>
            <a:ext cx="6372225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5267DA-0ECD-477D-A306-23B322B17B0A}" type="slidenum">
              <a:rPr lang="en-US"/>
              <a:pPr/>
              <a:t>25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EKF Summary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36688"/>
            <a:ext cx="8410575" cy="4783137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en-US" smtClean="0">
                <a:solidFill>
                  <a:schemeClr val="folHlink"/>
                </a:solidFill>
              </a:rPr>
              <a:t>Highly efficient</a:t>
            </a:r>
            <a:r>
              <a:rPr lang="en-US" smtClean="0"/>
              <a:t>: Polynomial in measurement dimensionality </a:t>
            </a:r>
            <a:r>
              <a:rPr lang="en-US" i="1" smtClean="0"/>
              <a:t>k</a:t>
            </a:r>
            <a:r>
              <a:rPr lang="en-US" smtClean="0"/>
              <a:t> and state dimensionality </a:t>
            </a:r>
            <a:r>
              <a:rPr lang="en-US" i="1" smtClean="0"/>
              <a:t>n</a:t>
            </a:r>
            <a:r>
              <a:rPr lang="en-US" smtClean="0"/>
              <a:t>: </a:t>
            </a:r>
            <a:br>
              <a:rPr lang="en-US" smtClean="0"/>
            </a:br>
            <a:r>
              <a:rPr lang="en-US" smtClean="0"/>
              <a:t>             </a:t>
            </a:r>
            <a:r>
              <a:rPr lang="en-US" i="1" smtClean="0"/>
              <a:t>O(k</a:t>
            </a:r>
            <a:r>
              <a:rPr lang="en-US" i="1" baseline="30000" smtClean="0"/>
              <a:t>2.376</a:t>
            </a:r>
            <a:r>
              <a:rPr lang="en-US" i="1" smtClean="0"/>
              <a:t> + n</a:t>
            </a:r>
            <a:r>
              <a:rPr lang="en-US" i="1" baseline="30000" smtClean="0"/>
              <a:t>2</a:t>
            </a:r>
            <a:r>
              <a:rPr lang="en-US" i="1" smtClean="0"/>
              <a:t>)</a:t>
            </a:r>
            <a:r>
              <a:rPr lang="en-US" smtClean="0"/>
              <a:t> </a:t>
            </a:r>
          </a:p>
          <a:p>
            <a:pPr eaLnBrk="1" hangingPunct="1">
              <a:spcBef>
                <a:spcPct val="10000"/>
              </a:spcBef>
            </a:pPr>
            <a:endParaRPr lang="en-US" smtClean="0"/>
          </a:p>
          <a:p>
            <a:pPr eaLnBrk="1" hangingPunct="1">
              <a:spcBef>
                <a:spcPct val="10000"/>
              </a:spcBef>
            </a:pPr>
            <a:r>
              <a:rPr lang="en-US" smtClean="0">
                <a:solidFill>
                  <a:schemeClr val="folHlink"/>
                </a:solidFill>
              </a:rPr>
              <a:t>Not optimal</a:t>
            </a:r>
            <a:r>
              <a:rPr lang="en-US" smtClean="0"/>
              <a:t>!</a:t>
            </a:r>
          </a:p>
          <a:p>
            <a:pPr eaLnBrk="1" hangingPunct="1">
              <a:spcBef>
                <a:spcPct val="10000"/>
              </a:spcBef>
            </a:pPr>
            <a:r>
              <a:rPr lang="en-US" smtClean="0"/>
              <a:t>Can </a:t>
            </a:r>
            <a:r>
              <a:rPr lang="en-US" smtClean="0">
                <a:solidFill>
                  <a:schemeClr val="folHlink"/>
                </a:solidFill>
              </a:rPr>
              <a:t>diverge</a:t>
            </a:r>
            <a:r>
              <a:rPr lang="en-US" smtClean="0"/>
              <a:t> if nonlinearities are large!</a:t>
            </a:r>
          </a:p>
          <a:p>
            <a:pPr eaLnBrk="1" hangingPunct="1">
              <a:spcBef>
                <a:spcPct val="10000"/>
              </a:spcBef>
            </a:pPr>
            <a:r>
              <a:rPr lang="en-US" smtClean="0"/>
              <a:t>Works surprisingly well even when all assumptions are violated!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EKF Prediction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in the prediction step the state mean and covariance are projected forward in time using the plant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32769" name="Object 5"/>
          <p:cNvGraphicFramePr>
            <a:graphicFrameLocks noChangeAspect="1"/>
          </p:cNvGraphicFramePr>
          <p:nvPr/>
        </p:nvGraphicFramePr>
        <p:xfrm>
          <a:off x="3293268" y="3917950"/>
          <a:ext cx="2557463" cy="1066800"/>
        </p:xfrm>
        <a:graphic>
          <a:graphicData uri="http://schemas.openxmlformats.org/presentationml/2006/ole">
            <p:oleObj spid="_x0000_s32769" name="Equation" r:id="rId3" imgW="11556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0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050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05907" y="3752850"/>
            <a:ext cx="2204450" cy="237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position</a:t>
            </a:r>
          </a:p>
          <a:p>
            <a:pPr algn="ctr"/>
            <a:r>
              <a:rPr lang="en-US" dirty="0" smtClean="0"/>
              <a:t>and</a:t>
            </a:r>
          </a:p>
          <a:p>
            <a:pPr algn="ctr"/>
            <a:r>
              <a:rPr lang="en-US" dirty="0" smtClean="0"/>
              <a:t>covariance</a:t>
            </a:r>
          </a:p>
          <a:p>
            <a:pPr algn="ctr"/>
            <a:r>
              <a:rPr lang="en-US" dirty="0" smtClean="0"/>
              <a:t>at previous</a:t>
            </a:r>
          </a:p>
          <a:p>
            <a:pPr algn="ctr"/>
            <a:r>
              <a:rPr lang="en-US" dirty="0" smtClean="0"/>
              <a:t>time step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2743200" y="3829050"/>
            <a:ext cx="2095500" cy="16192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3009900" y="4171950"/>
            <a:ext cx="1771650" cy="742951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0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050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6848" y="1219200"/>
            <a:ext cx="2856872" cy="2376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due to</a:t>
            </a:r>
          </a:p>
          <a:p>
            <a:pPr algn="ctr"/>
            <a:r>
              <a:rPr lang="en-US" dirty="0" smtClean="0"/>
              <a:t>control noise</a:t>
            </a:r>
          </a:p>
          <a:p>
            <a:pPr algn="ctr"/>
            <a:r>
              <a:rPr lang="en-US" dirty="0" smtClean="0"/>
              <a:t>(small transl.</a:t>
            </a:r>
          </a:p>
          <a:p>
            <a:pPr algn="ctr"/>
            <a:r>
              <a:rPr lang="en-US" dirty="0" smtClean="0"/>
              <a:t>and rot. noise)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 bwMode="auto">
          <a:xfrm>
            <a:off x="3493720" y="2407218"/>
            <a:ext cx="2345105" cy="878908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0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050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50299" y="1219200"/>
            <a:ext cx="2229969" cy="2850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previous</a:t>
            </a:r>
          </a:p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projected</a:t>
            </a:r>
          </a:p>
          <a:p>
            <a:pPr algn="ctr"/>
            <a:r>
              <a:rPr lang="en-US" dirty="0" smtClean="0"/>
              <a:t>through</a:t>
            </a:r>
          </a:p>
          <a:p>
            <a:pPr algn="ctr"/>
            <a:r>
              <a:rPr lang="en-US" dirty="0" smtClean="0"/>
              <a:t>process</a:t>
            </a:r>
          </a:p>
          <a:p>
            <a:pPr algn="ctr"/>
            <a:r>
              <a:rPr lang="en-US" dirty="0" smtClean="0"/>
              <a:t>model</a:t>
            </a: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 bwMode="auto">
          <a:xfrm>
            <a:off x="3180268" y="2644206"/>
            <a:ext cx="2820482" cy="203769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0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6475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50300" y="1219200"/>
            <a:ext cx="2229969" cy="142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net</a:t>
            </a:r>
          </a:p>
          <a:p>
            <a:pPr algn="ctr"/>
            <a:r>
              <a:rPr lang="en-US" dirty="0" smtClean="0"/>
              <a:t>predicted</a:t>
            </a:r>
          </a:p>
          <a:p>
            <a:pPr algn="ctr"/>
            <a:r>
              <a:rPr lang="en-US" dirty="0" smtClean="0"/>
              <a:t>uncertainty</a:t>
            </a: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 bwMode="auto">
          <a:xfrm>
            <a:off x="3180269" y="1933242"/>
            <a:ext cx="2572831" cy="1019508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10" name="Picture 5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6475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6848" y="1219200"/>
            <a:ext cx="2856872" cy="285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due to</a:t>
            </a:r>
          </a:p>
          <a:p>
            <a:pPr algn="ctr"/>
            <a:r>
              <a:rPr lang="en-US" dirty="0" smtClean="0"/>
              <a:t>control noise</a:t>
            </a:r>
          </a:p>
          <a:p>
            <a:pPr algn="ctr"/>
            <a:r>
              <a:rPr lang="en-US" dirty="0" smtClean="0"/>
              <a:t>(large transl.</a:t>
            </a:r>
          </a:p>
          <a:p>
            <a:pPr algn="ctr"/>
            <a:r>
              <a:rPr lang="en-US" dirty="0" smtClean="0"/>
              <a:t>and small</a:t>
            </a:r>
          </a:p>
          <a:p>
            <a:pPr algn="ctr"/>
            <a:r>
              <a:rPr lang="en-US" dirty="0" smtClean="0"/>
              <a:t>rot. noise)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 bwMode="auto">
          <a:xfrm>
            <a:off x="3493720" y="2644206"/>
            <a:ext cx="2030780" cy="79749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08EDC-9F57-4036-B400-E8A64CBF444F}" type="slidenum">
              <a:rPr lang="en-US"/>
              <a:pPr/>
              <a:t>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EKF Prediction Step</a:t>
            </a:r>
          </a:p>
        </p:txBody>
      </p:sp>
      <p:pic>
        <p:nvPicPr>
          <p:cNvPr id="21509" name="Picture 4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6475" y="1531937"/>
            <a:ext cx="47910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6848" y="1219200"/>
            <a:ext cx="2856872" cy="285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uncertainty</a:t>
            </a:r>
          </a:p>
          <a:p>
            <a:pPr algn="ctr"/>
            <a:r>
              <a:rPr lang="en-US" dirty="0" smtClean="0"/>
              <a:t>due to</a:t>
            </a:r>
          </a:p>
          <a:p>
            <a:pPr algn="ctr"/>
            <a:r>
              <a:rPr lang="en-US" dirty="0" smtClean="0"/>
              <a:t>control noise</a:t>
            </a:r>
          </a:p>
          <a:p>
            <a:pPr algn="ctr"/>
            <a:r>
              <a:rPr lang="en-US" dirty="0" smtClean="0"/>
              <a:t>(small transl.</a:t>
            </a:r>
          </a:p>
          <a:p>
            <a:pPr algn="ctr"/>
            <a:r>
              <a:rPr lang="en-US" dirty="0" smtClean="0"/>
              <a:t>and large</a:t>
            </a:r>
          </a:p>
          <a:p>
            <a:pPr algn="ctr"/>
            <a:r>
              <a:rPr lang="en-US" dirty="0" smtClean="0"/>
              <a:t>rot. noise)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 bwMode="auto">
          <a:xfrm>
            <a:off x="3493720" y="2644206"/>
            <a:ext cx="2192705" cy="127569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-kalman">
  <a:themeElements>
    <a:clrScheme name="">
      <a:dk1>
        <a:srgbClr val="000000"/>
      </a:dk1>
      <a:lt1>
        <a:srgbClr val="FFFFFF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CC3300"/>
      </a:hlink>
      <a:folHlink>
        <a:srgbClr val="0033CC"/>
      </a:folHlink>
    </a:clrScheme>
    <a:fontScheme name="07-kalm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7-kalman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7-kalman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07-kalman</Template>
  <TotalTime>336</TotalTime>
  <Words>413</Words>
  <Application>Microsoft Office PowerPoint</Application>
  <PresentationFormat>On-screen Show (4:3)</PresentationFormat>
  <Paragraphs>183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07-kalman</vt:lpstr>
      <vt:lpstr>Microsoft Equation 3.0</vt:lpstr>
      <vt:lpstr>EKF and UKF</vt:lpstr>
      <vt:lpstr>EKF and RoboCup Soccer</vt:lpstr>
      <vt:lpstr>EKF Prediction Step</vt:lpstr>
      <vt:lpstr>EKF Prediction Step</vt:lpstr>
      <vt:lpstr>EKF Prediction Step</vt:lpstr>
      <vt:lpstr>EKF Prediction Step</vt:lpstr>
      <vt:lpstr>EKF Prediction Step</vt:lpstr>
      <vt:lpstr>EKF Prediction Step</vt:lpstr>
      <vt:lpstr>EKF Prediction Step</vt:lpstr>
      <vt:lpstr>EKF Prediction Step</vt:lpstr>
      <vt:lpstr>EKF Observation Prediction Step</vt:lpstr>
      <vt:lpstr>EKF Observation Prediction Step</vt:lpstr>
      <vt:lpstr>EKF Observation Prediction Step</vt:lpstr>
      <vt:lpstr>EKF Observation Prediction Step</vt:lpstr>
      <vt:lpstr>EKF Observation Prediction Step</vt:lpstr>
      <vt:lpstr>EKF Observation Prediction Step</vt:lpstr>
      <vt:lpstr>EKF Observation Prediction Step</vt:lpstr>
      <vt:lpstr>EKF Correction Step</vt:lpstr>
      <vt:lpstr>EKF Correction Step</vt:lpstr>
      <vt:lpstr>EKF Correction Step</vt:lpstr>
      <vt:lpstr>EKF Correction Step</vt:lpstr>
      <vt:lpstr>Estimation Sequence (1)</vt:lpstr>
      <vt:lpstr>Estimation Sequence (2)</vt:lpstr>
      <vt:lpstr>Comparison to GroundTruth</vt:lpstr>
      <vt:lpstr>EKF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Mobile Robotics</dc:title>
  <dc:creator>burton</dc:creator>
  <cp:lastModifiedBy>Burton Ma</cp:lastModifiedBy>
  <cp:revision>66</cp:revision>
  <dcterms:created xsi:type="dcterms:W3CDTF">2005-01-19T23:33:42Z</dcterms:created>
  <dcterms:modified xsi:type="dcterms:W3CDTF">2012-03-07T17:52:13Z</dcterms:modified>
</cp:coreProperties>
</file>